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1"/>
  </p:notesMasterIdLst>
  <p:sldIdLst>
    <p:sldId id="629" r:id="rId2"/>
    <p:sldId id="628" r:id="rId3"/>
    <p:sldId id="630" r:id="rId4"/>
    <p:sldId id="631" r:id="rId5"/>
    <p:sldId id="634" r:id="rId6"/>
    <p:sldId id="640" r:id="rId7"/>
    <p:sldId id="638" r:id="rId8"/>
    <p:sldId id="636" r:id="rId9"/>
    <p:sldId id="637" r:id="rId10"/>
    <p:sldId id="639" r:id="rId11"/>
    <p:sldId id="635" r:id="rId12"/>
    <p:sldId id="642" r:id="rId13"/>
    <p:sldId id="643" r:id="rId14"/>
    <p:sldId id="644" r:id="rId15"/>
    <p:sldId id="641" r:id="rId16"/>
    <p:sldId id="633" r:id="rId17"/>
    <p:sldId id="645" r:id="rId18"/>
    <p:sldId id="646" r:id="rId19"/>
    <p:sldId id="632" r:id="rId20"/>
  </p:sldIdLst>
  <p:sldSz cx="9144000" cy="6858000" type="screen4x3"/>
  <p:notesSz cx="6788150" cy="99234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543"/>
    <a:srgbClr val="0000FF"/>
    <a:srgbClr val="003087"/>
    <a:srgbClr val="6C1827"/>
    <a:srgbClr val="067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6404" autoAdjust="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4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2272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1" tIns="45676" rIns="91351" bIns="4567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295" y="1"/>
            <a:ext cx="2942272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1" tIns="45676" rIns="91351" bIns="456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500" y="4714202"/>
            <a:ext cx="5431154" cy="446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1" tIns="45676" rIns="91351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5228"/>
            <a:ext cx="2942272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1" tIns="45676" rIns="91351" bIns="4567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295" y="9425228"/>
            <a:ext cx="2942272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1" tIns="45676" rIns="91351" bIns="456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9A84EA9-D487-4F06-981E-1838B5534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427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1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86C3-C8C1-45F0-BB33-B77325E414C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6685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487C-25F2-4AB9-A95C-4F781771835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4023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274BF-A2DF-4D1E-AE1F-8CF8E803626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7804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8A38-080C-4F6F-9D77-A7371257D7E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712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59D9-44A5-48B8-83D3-8EAA5A76355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3284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744EC-4359-4DF0-A82C-E43277CD927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480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D42A-3DCA-46EC-8C3F-74D1128E053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5866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71A4-3668-4787-88E9-E7CD697D51F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898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E3F5-5007-4449-96F5-D5F69D32079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6572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DD3A4-CE9B-445B-B005-372EACFB83A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455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9EE7-61FA-46EB-A93B-40084CDBA0A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884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DF1FAA-2C47-49DC-8726-28429A206B7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8051941" cy="685800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Oswald Light" panose="00000400000000000000" pitchFamily="2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0"/>
            <a:ext cx="884129" cy="87184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652464" y="3084493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Akrobat SemiBold" pitchFamily="50" charset="-52"/>
              </a:rPr>
              <a:t>Обговорення проекту Інвестиційної програми</a:t>
            </a:r>
            <a:br>
              <a:rPr lang="ru-RU" sz="2800">
                <a:solidFill>
                  <a:schemeClr val="bg1"/>
                </a:solidFill>
                <a:latin typeface="Akrobat SemiBold" pitchFamily="50" charset="-52"/>
              </a:rPr>
            </a:br>
            <a:r>
              <a:rPr lang="ru-RU" sz="2800">
                <a:solidFill>
                  <a:schemeClr val="bg1"/>
                </a:solidFill>
                <a:latin typeface="Akrobat SemiBold" pitchFamily="50" charset="-52"/>
              </a:rPr>
              <a:t>на 2019 </a:t>
            </a:r>
            <a:r>
              <a:rPr lang="ru-RU" sz="2800" smtClean="0">
                <a:solidFill>
                  <a:schemeClr val="bg1"/>
                </a:solidFill>
                <a:latin typeface="Akrobat SemiBold" pitchFamily="50" charset="-52"/>
              </a:rPr>
              <a:t>рік - УКБ</a:t>
            </a:r>
            <a:endParaRPr lang="ru-RU" sz="2800">
              <a:solidFill>
                <a:schemeClr val="bg1"/>
              </a:solidFill>
              <a:latin typeface="Akrobat SemiBold" pitchFamily="50" charset="-52"/>
            </a:endParaRPr>
          </a:p>
        </p:txBody>
      </p:sp>
      <p:sp>
        <p:nvSpPr>
          <p:cNvPr id="4" name="Капля 3"/>
          <p:cNvSpPr/>
          <p:nvPr/>
        </p:nvSpPr>
        <p:spPr>
          <a:xfrm rot="19086197">
            <a:off x="5714419" y="2044836"/>
            <a:ext cx="3479711" cy="3675326"/>
          </a:xfrm>
          <a:prstGeom prst="teardrop">
            <a:avLst>
              <a:gd name="adj" fmla="val 12325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2285978"/>
            <a:ext cx="3733955" cy="373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507 0 L 5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143000"/>
            <a:ext cx="8153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Реконструкція ділянки Сирецького самопливного каналізаційного колектора від вул. Кирилівської до вул. С. Скляренка </a:t>
            </a:r>
            <a:endParaRPr lang="ru-RU" sz="2400" b="1" smtClean="0">
              <a:solidFill>
                <a:srgbClr val="002060"/>
              </a:solidFill>
              <a:latin typeface="Akrobat Bold" pitchFamily="50" charset="-52"/>
            </a:endParaRPr>
          </a:p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в 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Подільському районі м. Києва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22860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40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5,9 млн </a:t>
            </a:r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грн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altLang="ru-RU" sz="2800" b="1" smtClean="0">
                <a:solidFill>
                  <a:srgbClr val="962543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фінансовий план на </a:t>
            </a:r>
            <a:r>
              <a:rPr lang="uk-UA" altLang="ru-RU" sz="3200" b="1" smtClean="0">
                <a:latin typeface="Akrobat ExtraBold" pitchFamily="50" charset="-52"/>
                <a:cs typeface="Arial" panose="020B0604020202020204" pitchFamily="34" charset="0"/>
              </a:rPr>
              <a:t>2019 </a:t>
            </a:r>
            <a:endParaRPr lang="ru-RU" sz="3200">
              <a:latin typeface="Akrobat ExtraBold" pitchFamily="50" charset="-52"/>
            </a:endParaRPr>
          </a:p>
        </p:txBody>
      </p:sp>
      <p:pic>
        <p:nvPicPr>
          <p:cNvPr id="5122" name="Picture 2" descr="E:\Єфімова\Презентации Громадські слухання\Сирецький самопливний 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t="20516" r="16065" b="11461"/>
          <a:stretch/>
        </p:blipFill>
        <p:spPr bwMode="auto">
          <a:xfrm>
            <a:off x="707508" y="3200400"/>
            <a:ext cx="5446281" cy="3327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21760" r="22028" b="10001"/>
          <a:stretch/>
        </p:blipFill>
        <p:spPr>
          <a:xfrm>
            <a:off x="5029200" y="3576689"/>
            <a:ext cx="3512116" cy="2598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525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219200"/>
            <a:ext cx="8153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Реконструкція каналізаційного колектора Д=750 мм </a:t>
            </a:r>
            <a:endParaRPr lang="ru-RU" sz="2400" b="1" smtClean="0">
              <a:solidFill>
                <a:srgbClr val="002060"/>
              </a:solidFill>
              <a:latin typeface="Akrobat Bold" pitchFamily="50" charset="-52"/>
            </a:endParaRPr>
          </a:p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по 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вул. Шевченко у Києво-Святошинському районі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21336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40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12,0 млн </a:t>
            </a:r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грн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altLang="ru-RU" sz="2800" b="1" smtClean="0">
                <a:solidFill>
                  <a:srgbClr val="962543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фінансовий план на </a:t>
            </a:r>
            <a:r>
              <a:rPr lang="uk-UA" altLang="ru-RU" sz="3200" b="1" smtClean="0">
                <a:latin typeface="Akrobat ExtraBold" pitchFamily="50" charset="-52"/>
                <a:cs typeface="Arial" panose="020B0604020202020204" pitchFamily="34" charset="0"/>
              </a:rPr>
              <a:t>2019 </a:t>
            </a:r>
            <a:endParaRPr lang="ru-RU" sz="3200">
              <a:latin typeface="Akrobat ExtraBold" pitchFamily="50" charset="-52"/>
            </a:endParaRPr>
          </a:p>
        </p:txBody>
      </p:sp>
      <p:pic>
        <p:nvPicPr>
          <p:cNvPr id="2051" name="Picture 3" descr="E:\Єфімова\Презентации Громадські слухання\Шевченка колектор-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9955" r="23138" b="4356"/>
          <a:stretch/>
        </p:blipFill>
        <p:spPr bwMode="auto">
          <a:xfrm rot="5400000">
            <a:off x="3907704" y="1626781"/>
            <a:ext cx="3535680" cy="6474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3529978"/>
            <a:ext cx="3897430" cy="282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23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066800"/>
            <a:ext cx="8153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Реконструкція ділянки каналізаційного колектора</a:t>
            </a:r>
            <a:br>
              <a:rPr lang="ru-RU" sz="2400" b="1">
                <a:solidFill>
                  <a:srgbClr val="002060"/>
                </a:solidFill>
                <a:latin typeface="Akrobat Bold" pitchFamily="50" charset="-52"/>
              </a:rPr>
            </a:b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Д=600 мм від Столичного шосе, 33 до вул. Підбірна, 17 </a:t>
            </a:r>
            <a:endParaRPr lang="en-US" sz="2400" b="1" smtClean="0">
              <a:solidFill>
                <a:srgbClr val="002060"/>
              </a:solidFill>
              <a:latin typeface="Akrobat Bold" pitchFamily="50" charset="-52"/>
            </a:endParaRPr>
          </a:p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в 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Голосіївському районі м. Києва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21336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12,</a:t>
            </a:r>
            <a:r>
              <a:rPr lang="en-US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8</a:t>
            </a:r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40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</a:t>
            </a:r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грн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altLang="ru-RU" sz="2800" b="1" smtClean="0">
                <a:solidFill>
                  <a:srgbClr val="962543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фінансовий план на </a:t>
            </a:r>
            <a:r>
              <a:rPr lang="uk-UA" altLang="ru-RU" sz="3200" b="1" smtClean="0">
                <a:latin typeface="Akrobat ExtraBold" pitchFamily="50" charset="-52"/>
                <a:cs typeface="Arial" panose="020B0604020202020204" pitchFamily="34" charset="0"/>
              </a:rPr>
              <a:t>2019 </a:t>
            </a:r>
            <a:endParaRPr lang="ru-RU" sz="3200">
              <a:latin typeface="Akrobat ExtraBold" pitchFamily="50" charset="-52"/>
            </a:endParaRPr>
          </a:p>
        </p:txBody>
      </p:sp>
      <p:pic>
        <p:nvPicPr>
          <p:cNvPr id="7170" name="Picture 2" descr="E:\Єфімова\Презентации Громадські слухання\Столичне шосе 33 канал колектор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6" b="3918"/>
          <a:stretch/>
        </p:blipFill>
        <p:spPr bwMode="auto">
          <a:xfrm>
            <a:off x="533400" y="3136383"/>
            <a:ext cx="5664200" cy="3310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35" y="3543788"/>
            <a:ext cx="3796206" cy="2495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34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" y="102114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Реконструкція ділянки каналізаційного колектора Д=500-800 мм </a:t>
            </a:r>
            <a:endParaRPr lang="en-US" sz="2400" b="1" smtClean="0">
              <a:solidFill>
                <a:srgbClr val="002060"/>
              </a:solidFill>
              <a:latin typeface="Akrobat Bold" pitchFamily="50" charset="-52"/>
            </a:endParaRPr>
          </a:p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від вул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. Крайня, 1 до вул. П. Запорожця, 26 </a:t>
            </a:r>
            <a:endParaRPr lang="en-US" sz="2400" b="1" smtClean="0">
              <a:solidFill>
                <a:srgbClr val="002060"/>
              </a:solidFill>
              <a:latin typeface="Akrobat Bold" pitchFamily="50" charset="-52"/>
            </a:endParaRPr>
          </a:p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в 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Деснянському районі м. Києва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20574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11</a:t>
            </a:r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40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</a:t>
            </a:r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грн</a:t>
            </a:r>
            <a:r>
              <a:rPr lang="en-US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altLang="ru-RU" sz="2800" b="1" smtClean="0">
                <a:solidFill>
                  <a:srgbClr val="962543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фінансовий план на </a:t>
            </a:r>
            <a:r>
              <a:rPr lang="uk-UA" altLang="ru-RU" sz="3200" b="1" smtClean="0">
                <a:latin typeface="Akrobat ExtraBold" pitchFamily="50" charset="-52"/>
                <a:cs typeface="Arial" panose="020B0604020202020204" pitchFamily="34" charset="0"/>
              </a:rPr>
              <a:t>2019 </a:t>
            </a:r>
            <a:endParaRPr lang="ru-RU" sz="3200">
              <a:latin typeface="Akrobat ExtraBold" pitchFamily="50" charset="-52"/>
            </a:endParaRPr>
          </a:p>
        </p:txBody>
      </p:sp>
      <p:pic>
        <p:nvPicPr>
          <p:cNvPr id="8194" name="Picture 2" descr="E:\Єфімова\Презентации Громадські слухання\Крайня 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" b="13928"/>
          <a:stretch/>
        </p:blipFill>
        <p:spPr bwMode="auto">
          <a:xfrm>
            <a:off x="3814624" y="2971800"/>
            <a:ext cx="4871520" cy="3576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0" y="3410639"/>
            <a:ext cx="4054741" cy="290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91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066800"/>
            <a:ext cx="8153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Реконструкція ділянки каналізаційного колектора Д=600 мм </a:t>
            </a:r>
            <a:endParaRPr lang="en-US" sz="2400" b="1" smtClean="0">
              <a:solidFill>
                <a:srgbClr val="002060"/>
              </a:solidFill>
              <a:latin typeface="Akrobat Bold" pitchFamily="50" charset="-52"/>
            </a:endParaRPr>
          </a:p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від вул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. </a:t>
            </a:r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Пирогівський 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шлях, 42 до проспекту Науки </a:t>
            </a:r>
            <a:endParaRPr lang="en-US" sz="2400" b="1" smtClean="0">
              <a:solidFill>
                <a:srgbClr val="002060"/>
              </a:solidFill>
              <a:latin typeface="Akrobat Bold" pitchFamily="50" charset="-52"/>
            </a:endParaRPr>
          </a:p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у 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Голосіївському районі м. Києва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2187714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9</a:t>
            </a:r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,</a:t>
            </a:r>
            <a:r>
              <a:rPr lang="en-US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5</a:t>
            </a:r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40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млн </a:t>
            </a:r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грн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altLang="ru-RU" sz="2800" b="1" smtClean="0">
                <a:solidFill>
                  <a:srgbClr val="962543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фінансовий план на </a:t>
            </a:r>
            <a:r>
              <a:rPr lang="uk-UA" altLang="ru-RU" sz="3200" b="1" smtClean="0">
                <a:latin typeface="Akrobat ExtraBold" pitchFamily="50" charset="-52"/>
                <a:cs typeface="Arial" panose="020B0604020202020204" pitchFamily="34" charset="0"/>
              </a:rPr>
              <a:t>2019 </a:t>
            </a:r>
            <a:endParaRPr lang="ru-RU" sz="3200">
              <a:latin typeface="Akrobat ExtraBold" pitchFamily="50" charset="-52"/>
            </a:endParaRPr>
          </a:p>
        </p:txBody>
      </p:sp>
      <p:pic>
        <p:nvPicPr>
          <p:cNvPr id="9218" name="Picture 2" descr="E:\Єфімова\Презентации Громадські слухання\Пироговський шлях 3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6" b="19343"/>
          <a:stretch/>
        </p:blipFill>
        <p:spPr bwMode="auto">
          <a:xfrm>
            <a:off x="463857" y="3162300"/>
            <a:ext cx="4446404" cy="339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46" y="3505199"/>
            <a:ext cx="3969589" cy="2905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46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" y="116187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Будівництво перемички та камери переключення Головного міського колектора в Розвантажувальний колектор в районі камери решіток </a:t>
            </a:r>
            <a:endParaRPr lang="en-US" sz="2400" b="1" smtClean="0">
              <a:solidFill>
                <a:srgbClr val="002060"/>
              </a:solidFill>
              <a:latin typeface="Akrobat Bold" pitchFamily="50" charset="-52"/>
            </a:endParaRPr>
          </a:p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по 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вул. Саперно-Слобідській </a:t>
            </a:r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у 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Голосіївському районі м. Києва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23622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40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13,7 млн </a:t>
            </a:r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грн</a:t>
            </a:r>
            <a:r>
              <a:rPr lang="en-US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altLang="ru-RU" sz="2800" b="1" smtClean="0">
                <a:solidFill>
                  <a:srgbClr val="962543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фінансовий план на </a:t>
            </a:r>
            <a:r>
              <a:rPr lang="uk-UA" altLang="ru-RU" sz="3200" b="1" smtClean="0">
                <a:latin typeface="Akrobat ExtraBold" pitchFamily="50" charset="-52"/>
                <a:cs typeface="Arial" panose="020B0604020202020204" pitchFamily="34" charset="0"/>
              </a:rPr>
              <a:t>2019 </a:t>
            </a:r>
            <a:endParaRPr lang="ru-RU" sz="3200">
              <a:latin typeface="Akrobat ExtraBold" pitchFamily="50" charset="-52"/>
            </a:endParaRPr>
          </a:p>
        </p:txBody>
      </p:sp>
      <p:pic>
        <p:nvPicPr>
          <p:cNvPr id="6146" name="Picture 2" descr="E:\Єфімова\Презентации Громадські слухання\Саперно слобідськ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7454" b="37053"/>
          <a:stretch/>
        </p:blipFill>
        <p:spPr bwMode="auto">
          <a:xfrm>
            <a:off x="2951531" y="3301388"/>
            <a:ext cx="6040069" cy="3177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8" y="3886200"/>
            <a:ext cx="3800084" cy="2451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596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24" y="1136215"/>
            <a:ext cx="8977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Погашення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основної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суми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запозичень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згідно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субкредитним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договором </a:t>
            </a:r>
            <a:endParaRPr lang="ru-RU" sz="2400" b="1" smtClean="0">
              <a:solidFill>
                <a:srgbClr val="002060"/>
              </a:solidFill>
              <a:latin typeface="Akrobat Bold" pitchFamily="50" charset="-52"/>
            </a:endParaRPr>
          </a:p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від 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04.12.2014 № 13010-05/128 (Угода про </a:t>
            </a:r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позику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krobat Bold" pitchFamily="50" charset="-52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latin typeface="Akrobat Bold" pitchFamily="50" charset="-52"/>
              </a:rPr>
              <a:t>Другий</a:t>
            </a:r>
            <a:r>
              <a:rPr lang="ru-RU" sz="2400" b="1" dirty="0" smtClean="0">
                <a:solidFill>
                  <a:srgbClr val="002060"/>
                </a:solidFill>
                <a:latin typeface="Akrobat Bold" pitchFamily="50" charset="-52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проект </a:t>
            </a:r>
            <a:r>
              <a:rPr lang="ru-RU" sz="2400" b="1" err="1">
                <a:solidFill>
                  <a:srgbClr val="002060"/>
                </a:solidFill>
                <a:latin typeface="Akrobat Bold" pitchFamily="50" charset="-52"/>
              </a:rPr>
              <a:t>розвитку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 </a:t>
            </a:r>
            <a:endParaRPr lang="ru-RU" sz="2400" b="1" smtClean="0">
              <a:solidFill>
                <a:srgbClr val="002060"/>
              </a:solidFill>
              <a:latin typeface="Akrobat Bold" pitchFamily="50" charset="-52"/>
            </a:endParaRPr>
          </a:p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міської </a:t>
            </a:r>
            <a:r>
              <a:rPr lang="ru-RU" sz="2400" b="1" dirty="0" err="1" smtClean="0">
                <a:solidFill>
                  <a:srgbClr val="002060"/>
                </a:solidFill>
                <a:latin typeface="Akrobat Bold" pitchFamily="50" charset="-52"/>
              </a:rPr>
              <a:t>інфраструктури</a:t>
            </a:r>
            <a:r>
              <a:rPr lang="ru-RU" sz="2400" b="1" dirty="0" smtClean="0">
                <a:solidFill>
                  <a:srgbClr val="002060"/>
                </a:solidFill>
                <a:latin typeface="Akrobat Bold" pitchFamily="50" charset="-52"/>
              </a:rPr>
              <a:t>» </a:t>
            </a:r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від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 26.05.2014 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№ </a:t>
            </a:r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8391-UA)</a:t>
            </a:r>
            <a:endParaRPr lang="ru-RU" b="1" dirty="0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78" y="3200400"/>
            <a:ext cx="5237922" cy="3491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09600" y="2304330"/>
            <a:ext cx="7848600" cy="195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uk-UA" sz="4000" b="1" smtClean="0">
                <a:solidFill>
                  <a:srgbClr val="0070C0"/>
                </a:solidFill>
                <a:latin typeface="Akrobat Extra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18,8 </a:t>
            </a:r>
            <a:r>
              <a:rPr lang="uk-UA" sz="4000" b="1">
                <a:solidFill>
                  <a:srgbClr val="0070C0"/>
                </a:solidFill>
                <a:latin typeface="Akrobat Extra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млн </a:t>
            </a:r>
            <a:r>
              <a:rPr lang="uk-UA" sz="4000" b="1" smtClean="0">
                <a:solidFill>
                  <a:srgbClr val="0070C0"/>
                </a:solidFill>
                <a:latin typeface="Akrobat Extra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грн </a:t>
            </a:r>
            <a:r>
              <a:rPr lang="uk-UA" sz="2000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uk-UA" sz="3600" b="1" smtClean="0">
                <a:solidFill>
                  <a:srgbClr val="00B0F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фінансовий </a:t>
            </a:r>
            <a:r>
              <a:rPr lang="uk-UA" dirty="0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план </a:t>
            </a:r>
            <a:r>
              <a:rPr lang="uk-UA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uk-UA" sz="2400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r>
              <a:rPr lang="uk-UA" sz="1400" b="1" i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(виробничі </a:t>
            </a:r>
            <a:r>
              <a:rPr lang="uk-UA" sz="1400" b="1" i="1" dirty="0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інвестиції </a:t>
            </a:r>
            <a:r>
              <a:rPr lang="uk-UA" sz="1400" b="1" i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з прибутку)</a:t>
            </a:r>
            <a:endParaRPr lang="uk-UA" sz="1400" b="1" i="1" dirty="0" smtClean="0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uk-UA" sz="1600" b="1" dirty="0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uk-UA" sz="1600" b="1" dirty="0" smtClean="0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1600" b="1" dirty="0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2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102114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Реконструкція насосних станцій І-го підйому Дніпровської водопровідної станції з впровадженням енергозберігаючого обладнання </a:t>
            </a:r>
            <a:endParaRPr lang="en-US" sz="2400" b="1" smtClean="0">
              <a:solidFill>
                <a:srgbClr val="002060"/>
              </a:solidFill>
              <a:latin typeface="Akrobat Bold" pitchFamily="50" charset="-52"/>
            </a:endParaRPr>
          </a:p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та 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частотного регулювання </a:t>
            </a:r>
            <a:r>
              <a:rPr lang="en-US" sz="2400" b="1">
                <a:solidFill>
                  <a:srgbClr val="002060"/>
                </a:solidFill>
                <a:latin typeface="Akrobat Bold" pitchFamily="50" charset="-52"/>
              </a:rPr>
              <a:t> </a:t>
            </a:r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з 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водозабірними спорудами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21336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40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14,3 млн </a:t>
            </a:r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грн</a:t>
            </a:r>
            <a:r>
              <a:rPr lang="en-US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altLang="ru-RU" sz="2800" b="1" smtClean="0">
                <a:solidFill>
                  <a:srgbClr val="962543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фінансовий план на </a:t>
            </a:r>
            <a:r>
              <a:rPr lang="uk-UA" altLang="ru-RU" sz="3200" b="1" smtClean="0">
                <a:latin typeface="Akrobat ExtraBold" pitchFamily="50" charset="-52"/>
                <a:cs typeface="Arial" panose="020B0604020202020204" pitchFamily="34" charset="0"/>
              </a:rPr>
              <a:t>2019 </a:t>
            </a:r>
            <a:endParaRPr lang="ru-RU" sz="3200">
              <a:latin typeface="Akrobat ExtraBold" pitchFamily="50" charset="-52"/>
            </a:endParaRPr>
          </a:p>
        </p:txBody>
      </p:sp>
      <p:pic>
        <p:nvPicPr>
          <p:cNvPr id="10243" name="Picture 3" descr="E:\Єфімова\Презентации Громадські слухання\Реконструкція НС Іго підйому Дніпровської водопровідної станціїДніпроводська 1а — коп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21653" b="3586"/>
          <a:stretch/>
        </p:blipFill>
        <p:spPr bwMode="auto">
          <a:xfrm>
            <a:off x="228600" y="3175315"/>
            <a:ext cx="5789401" cy="3454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5176719" y="2765748"/>
            <a:ext cx="1549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500" i="1" dirty="0" smtClean="0">
                <a:latin typeface="Akrobat Bold" pitchFamily="50" charset="-52"/>
              </a:rPr>
              <a:t>Існуючий стан</a:t>
            </a:r>
            <a:endParaRPr lang="uk-UA" sz="1500" i="1" dirty="0">
              <a:latin typeface="Akrobat Bold" pitchFamily="50" charset="-52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19" y="3117139"/>
            <a:ext cx="1963970" cy="1472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19600"/>
            <a:ext cx="2771626" cy="2078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610102" y="3581400"/>
            <a:ext cx="43814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500" i="1" smtClean="0">
                <a:latin typeface="Akrobat Bold" pitchFamily="50" charset="-52"/>
              </a:rPr>
              <a:t>Встановлено сучасне </a:t>
            </a:r>
          </a:p>
          <a:p>
            <a:pPr algn="r"/>
            <a:r>
              <a:rPr lang="uk-UA" sz="1500" i="1" smtClean="0">
                <a:latin typeface="Akrobat Bold" pitchFamily="50" charset="-52"/>
              </a:rPr>
              <a:t>енергоефективне </a:t>
            </a:r>
          </a:p>
          <a:p>
            <a:pPr algn="r"/>
            <a:r>
              <a:rPr lang="uk-UA" sz="1500" i="1" smtClean="0">
                <a:latin typeface="Akrobat Bold" pitchFamily="50" charset="-52"/>
              </a:rPr>
              <a:t>європейське </a:t>
            </a:r>
            <a:r>
              <a:rPr lang="uk-UA" sz="1500" i="1" dirty="0" smtClean="0">
                <a:latin typeface="Akrobat Bold" pitchFamily="50" charset="-52"/>
              </a:rPr>
              <a:t>обладнання</a:t>
            </a:r>
            <a:endParaRPr lang="uk-UA" sz="1500" i="1" dirty="0">
              <a:latin typeface="Akrobat 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074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10" grpId="0"/>
      <p:bldP spid="15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1074003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Модернізація підвищувальних станцій з установкою енергоефективного насосного обладнання з частотним регулюванням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19050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40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6,9 млн </a:t>
            </a:r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грн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altLang="ru-RU" sz="2800" b="1" smtClean="0">
                <a:solidFill>
                  <a:srgbClr val="962543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фінансовий план на </a:t>
            </a:r>
            <a:r>
              <a:rPr lang="uk-UA" altLang="ru-RU" sz="3200" b="1" smtClean="0">
                <a:latin typeface="Akrobat ExtraBold" pitchFamily="50" charset="-52"/>
                <a:cs typeface="Arial" panose="020B0604020202020204" pitchFamily="34" charset="0"/>
              </a:rPr>
              <a:t>2019 </a:t>
            </a:r>
            <a:endParaRPr lang="ru-RU" sz="3200">
              <a:latin typeface="Akrobat ExtraBold" pitchFamily="50" charset="-5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39" y="3200400"/>
            <a:ext cx="4518923" cy="3380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6" y="3227611"/>
            <a:ext cx="2216194" cy="3325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082697" y="2801035"/>
            <a:ext cx="196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Akrobat Bold" pitchFamily="50" charset="-52"/>
              </a:rPr>
              <a:t>До реконструкції</a:t>
            </a:r>
            <a:endParaRPr lang="uk-UA" i="1" dirty="0">
              <a:latin typeface="Akrobat Bold" pitchFamily="50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9402" y="2759002"/>
            <a:ext cx="2464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latin typeface="Akrobat Bold" pitchFamily="50" charset="-52"/>
              </a:rPr>
              <a:t>В процесі </a:t>
            </a:r>
            <a:r>
              <a:rPr lang="uk-UA" i="1" dirty="0">
                <a:latin typeface="Akrobat Bold" pitchFamily="50" charset="-52"/>
              </a:rPr>
              <a:t>реконструкції</a:t>
            </a:r>
          </a:p>
        </p:txBody>
      </p:sp>
    </p:spTree>
    <p:extLst>
      <p:ext uri="{BB962C8B-B14F-4D97-AF65-F5344CB8AC3E}">
        <p14:creationId xmlns:p14="http://schemas.microsoft.com/office/powerpoint/2010/main" val="386397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1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2000" y="1995773"/>
            <a:ext cx="8153400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600" b="1" smtClean="0">
                <a:solidFill>
                  <a:srgbClr val="00206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3600" b="1">
                <a:solidFill>
                  <a:srgbClr val="00206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0,9 млн </a:t>
            </a:r>
            <a:r>
              <a:rPr lang="uk-UA" sz="3600" b="1" smtClean="0">
                <a:solidFill>
                  <a:srgbClr val="00206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грн </a:t>
            </a:r>
            <a:r>
              <a:rPr lang="uk-UA" sz="2000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uk-UA" sz="2000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реконструкція </a:t>
            </a:r>
            <a:r>
              <a:rPr lang="ru-RU" sz="200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Деснянської водопровідної станції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з </a:t>
            </a:r>
            <a:r>
              <a:rPr lang="ru-RU" sz="200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впровадженням технології очистки промивних вод, </a:t>
            </a:r>
            <a:endParaRPr lang="ru-RU" sz="2000" smtClean="0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за </a:t>
            </a:r>
            <a:r>
              <a:rPr lang="ru-RU" sz="200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адресою </a:t>
            </a:r>
            <a:r>
              <a:rPr lang="ru-RU" sz="2000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просп</a:t>
            </a:r>
            <a:r>
              <a:rPr lang="ru-RU" sz="200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. А. Навої, у Дніпровському районі міста </a:t>
            </a:r>
            <a:r>
              <a:rPr lang="ru-RU" sz="2000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Києва</a:t>
            </a:r>
            <a:r>
              <a:rPr lang="uk-UA" sz="2000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uk-UA" sz="2000" b="1" smtClean="0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600" b="1">
                <a:solidFill>
                  <a:srgbClr val="00206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0,9 млн </a:t>
            </a:r>
            <a:r>
              <a:rPr lang="uk-UA" sz="3600" b="1" smtClean="0">
                <a:solidFill>
                  <a:srgbClr val="00206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грн </a:t>
            </a:r>
            <a:r>
              <a:rPr lang="uk-UA" sz="2000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2000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smtClean="0">
                <a:latin typeface="Akrobat Bold" pitchFamily="50" charset="-52"/>
              </a:rPr>
              <a:t>реконструкція </a:t>
            </a:r>
            <a:r>
              <a:rPr lang="ru-RU" sz="2000">
                <a:latin typeface="Akrobat Bold" pitchFamily="50" charset="-52"/>
              </a:rPr>
              <a:t>Дніпровської водопровідної станції </a:t>
            </a:r>
            <a:endParaRPr lang="ru-RU" sz="2000" smtClean="0">
              <a:latin typeface="Akrobat Bold" pitchFamily="50" charset="-52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smtClean="0">
                <a:latin typeface="Akrobat Bold" pitchFamily="50" charset="-52"/>
              </a:rPr>
              <a:t>з </a:t>
            </a:r>
            <a:r>
              <a:rPr lang="ru-RU" sz="2000">
                <a:latin typeface="Akrobat Bold" pitchFamily="50" charset="-52"/>
              </a:rPr>
              <a:t>впровадженням технології очистки промивних вод, </a:t>
            </a:r>
            <a:endParaRPr lang="ru-RU" sz="2000" smtClean="0">
              <a:latin typeface="Akrobat Bold" pitchFamily="50" charset="-52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smtClean="0">
                <a:latin typeface="Akrobat Bold" pitchFamily="50" charset="-52"/>
              </a:rPr>
              <a:t>за </a:t>
            </a:r>
            <a:r>
              <a:rPr lang="ru-RU" sz="2000">
                <a:latin typeface="Akrobat Bold" pitchFamily="50" charset="-52"/>
              </a:rPr>
              <a:t>адресою вул. Дніпроводська, 1а в Оболонському районі міста Києва</a:t>
            </a:r>
            <a:r>
              <a:rPr lang="uk-UA" sz="2000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2000" smtClean="0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600" b="1" smtClean="0">
                <a:solidFill>
                  <a:srgbClr val="00206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2,5 </a:t>
            </a:r>
            <a:r>
              <a:rPr lang="uk-UA" sz="3600" b="1">
                <a:solidFill>
                  <a:srgbClr val="00206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млн </a:t>
            </a:r>
            <a:r>
              <a:rPr lang="uk-UA" sz="3600" b="1" smtClean="0">
                <a:solidFill>
                  <a:srgbClr val="00206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грн</a:t>
            </a:r>
            <a:r>
              <a:rPr lang="uk-UA" sz="2000" b="1" smtClean="0">
                <a:solidFill>
                  <a:srgbClr val="00206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2000" smtClean="0">
                <a:latin typeface="Akrobat Bold" pitchFamily="50" charset="-52"/>
              </a:rPr>
              <a:t>реконструкція </a:t>
            </a:r>
            <a:r>
              <a:rPr lang="ru-RU" sz="2000">
                <a:latin typeface="Akrobat Bold" pitchFamily="50" charset="-52"/>
              </a:rPr>
              <a:t>Ново-Мишоловського каналізаційного колектору у Голосіївському районі м. </a:t>
            </a:r>
            <a:r>
              <a:rPr lang="ru-RU" sz="2000" smtClean="0">
                <a:latin typeface="Akrobat Bold" pitchFamily="50" charset="-52"/>
              </a:rPr>
              <a:t>Києва</a:t>
            </a:r>
            <a:r>
              <a:rPr lang="uk-UA" sz="2000" b="1">
                <a:latin typeface="Akrobat Bold" pitchFamily="50" charset="-52"/>
                <a:cs typeface="Arial" panose="020B0604020202020204" pitchFamily="34" charset="0"/>
              </a:rPr>
              <a:t>.</a:t>
            </a:r>
            <a:endParaRPr lang="uk-UA" sz="2000" b="1" dirty="0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2399" y="12192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uk-UA" sz="3600" b="1">
                <a:solidFill>
                  <a:srgbClr val="00206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Заходи </a:t>
            </a:r>
            <a:r>
              <a:rPr lang="uk-UA" sz="3600" b="1" smtClean="0">
                <a:solidFill>
                  <a:srgbClr val="00206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проектування:</a:t>
            </a:r>
            <a:endParaRPr lang="uk-UA" sz="3600" b="1">
              <a:solidFill>
                <a:srgbClr val="002060"/>
              </a:solidFill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1295400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 Загальна сума Інвестиційної програми </a:t>
            </a:r>
            <a:endParaRPr lang="ru-RU" altLang="ru-RU" sz="2800" b="1" smtClean="0">
              <a:solidFill>
                <a:srgbClr val="0070C0"/>
              </a:solidFill>
              <a:latin typeface="Akrobat ExtraBold" pitchFamily="50" charset="-52"/>
              <a:cs typeface="Arial" panose="020B0604020202020204" pitchFamily="34" charset="0"/>
            </a:endParaRPr>
          </a:p>
          <a:p>
            <a:pPr algn="ctr"/>
            <a:r>
              <a:rPr lang="ru-RU" altLang="ru-RU" sz="28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на </a:t>
            </a:r>
            <a:r>
              <a:rPr lang="ru-RU" altLang="ru-RU" sz="28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2019 рік</a:t>
            </a:r>
            <a:endParaRPr lang="ru-RU">
              <a:latin typeface="Akrobat ExtraBold" pitchFamily="50" charset="-52"/>
            </a:endParaRPr>
          </a:p>
        </p:txBody>
      </p:sp>
      <p:pic>
        <p:nvPicPr>
          <p:cNvPr id="20" name="Объект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6" y="4763869"/>
            <a:ext cx="838200" cy="838200"/>
          </a:xfr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58" y="4763869"/>
            <a:ext cx="838200" cy="838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98149" y="4909723"/>
            <a:ext cx="23118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600" dirty="0" smtClean="0">
                <a:solidFill>
                  <a:srgbClr val="0070C0"/>
                </a:solidFill>
                <a:latin typeface="Akrobat ExtraBold" pitchFamily="50" charset="-52"/>
              </a:rPr>
              <a:t>Водопостачання</a:t>
            </a:r>
            <a:endParaRPr lang="ru-RU" sz="2600" dirty="0">
              <a:solidFill>
                <a:srgbClr val="0070C0"/>
              </a:solidFill>
              <a:latin typeface="Akrobat ExtraBold" pitchFamily="50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9206" y="4932293"/>
            <a:ext cx="22813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600" dirty="0" smtClean="0">
                <a:solidFill>
                  <a:srgbClr val="0070C0"/>
                </a:solidFill>
                <a:latin typeface="Akrobat ExtraBold" pitchFamily="50" charset="-52"/>
              </a:rPr>
              <a:t>Водовідведення</a:t>
            </a:r>
            <a:endParaRPr lang="ru-RU" sz="2600" dirty="0">
              <a:solidFill>
                <a:srgbClr val="0070C0"/>
              </a:solidFill>
              <a:latin typeface="Akrobat ExtraBold" pitchFamily="50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6800" y="5638800"/>
            <a:ext cx="2502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smtClean="0">
                <a:solidFill>
                  <a:srgbClr val="00B050"/>
                </a:solidFill>
                <a:latin typeface="Akrobat ExtraBold" pitchFamily="50" charset="-52"/>
              </a:rPr>
              <a:t>122</a:t>
            </a:r>
            <a:r>
              <a:rPr lang="en-US" sz="4400" b="1" smtClean="0">
                <a:solidFill>
                  <a:srgbClr val="00B050"/>
                </a:solidFill>
                <a:latin typeface="Akrobat ExtraBold" pitchFamily="50" charset="-52"/>
              </a:rPr>
              <a:t>,5</a:t>
            </a:r>
            <a:r>
              <a:rPr lang="uk-UA" sz="3200" b="1" smtClean="0">
                <a:solidFill>
                  <a:srgbClr val="00B050"/>
                </a:solidFill>
                <a:latin typeface="Akrobat ExtraBold" pitchFamily="50" charset="-52"/>
              </a:rPr>
              <a:t> </a:t>
            </a:r>
            <a:r>
              <a:rPr lang="uk-UA" sz="3200" b="1" dirty="0" smtClean="0">
                <a:solidFill>
                  <a:srgbClr val="00B050"/>
                </a:solidFill>
                <a:latin typeface="Akrobat ExtraBold" pitchFamily="50" charset="-52"/>
              </a:rPr>
              <a:t>млн грн</a:t>
            </a:r>
            <a:endParaRPr lang="ru-RU" sz="3200" b="1" dirty="0">
              <a:solidFill>
                <a:srgbClr val="00B050"/>
              </a:solidFill>
              <a:latin typeface="Akrobat ExtraBold" pitchFamily="50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9451" y="5638800"/>
            <a:ext cx="2531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smtClean="0">
                <a:solidFill>
                  <a:srgbClr val="00B050"/>
                </a:solidFill>
                <a:latin typeface="Akrobat ExtraBold" pitchFamily="50" charset="-52"/>
              </a:rPr>
              <a:t>164</a:t>
            </a:r>
            <a:r>
              <a:rPr lang="en-US" sz="4400" b="1" smtClean="0">
                <a:solidFill>
                  <a:srgbClr val="00B050"/>
                </a:solidFill>
                <a:latin typeface="Akrobat ExtraBold" pitchFamily="50" charset="-52"/>
              </a:rPr>
              <a:t>,</a:t>
            </a:r>
            <a:r>
              <a:rPr lang="uk-UA" sz="4400" b="1" smtClean="0">
                <a:solidFill>
                  <a:srgbClr val="00B050"/>
                </a:solidFill>
                <a:latin typeface="Akrobat ExtraBold" pitchFamily="50" charset="-52"/>
              </a:rPr>
              <a:t>9</a:t>
            </a:r>
            <a:r>
              <a:rPr lang="uk-UA" sz="3200" b="1" smtClean="0">
                <a:solidFill>
                  <a:srgbClr val="00B050"/>
                </a:solidFill>
                <a:latin typeface="Akrobat ExtraBold" pitchFamily="50" charset="-52"/>
              </a:rPr>
              <a:t> </a:t>
            </a:r>
            <a:r>
              <a:rPr lang="uk-UA" sz="3200" b="1" dirty="0" smtClean="0">
                <a:solidFill>
                  <a:srgbClr val="00B050"/>
                </a:solidFill>
                <a:latin typeface="Akrobat ExtraBold" pitchFamily="50" charset="-52"/>
              </a:rPr>
              <a:t>млн грн</a:t>
            </a:r>
            <a:endParaRPr lang="ru-RU" sz="3200" b="1" dirty="0">
              <a:solidFill>
                <a:srgbClr val="00B050"/>
              </a:solidFill>
              <a:latin typeface="Akrobat ExtraBold" pitchFamily="50" charset="-52"/>
            </a:endParaRPr>
          </a:p>
        </p:txBody>
      </p:sp>
      <p:sp>
        <p:nvSpPr>
          <p:cNvPr id="26" name="Капля 25"/>
          <p:cNvSpPr/>
          <p:nvPr/>
        </p:nvSpPr>
        <p:spPr>
          <a:xfrm rot="18801725">
            <a:off x="3588135" y="3214014"/>
            <a:ext cx="1783553" cy="1835446"/>
          </a:xfrm>
          <a:prstGeom prst="teardrop">
            <a:avLst>
              <a:gd name="adj" fmla="val 116627"/>
            </a:avLst>
          </a:prstGeom>
          <a:solidFill>
            <a:srgbClr val="00308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krobat ExtraBold" pitchFamily="50" charset="-52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3200400" y="3580031"/>
            <a:ext cx="2514599" cy="838200"/>
          </a:xfrm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Akrobat ExtraBold" pitchFamily="50" charset="-52"/>
                <a:cs typeface="Arial" panose="020B0604020202020204" pitchFamily="34" charset="0"/>
              </a:rPr>
              <a:t>287,4</a:t>
            </a:r>
            <a:r>
              <a:rPr lang="uk-UA" sz="2800" b="1" dirty="0" smtClean="0">
                <a:solidFill>
                  <a:schemeClr val="bg1"/>
                </a:solidFill>
                <a:latin typeface="Akrobat ExtraBold" pitchFamily="50" charset="-52"/>
                <a:cs typeface="Arial" panose="020B0604020202020204" pitchFamily="34" charset="0"/>
              </a:rPr>
              <a:t/>
            </a:r>
            <a:br>
              <a:rPr lang="uk-UA" sz="2800" b="1" dirty="0" smtClean="0">
                <a:solidFill>
                  <a:schemeClr val="bg1"/>
                </a:solidFill>
                <a:latin typeface="Akrobat ExtraBold" pitchFamily="50" charset="-52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chemeClr val="bg1"/>
                </a:solidFill>
                <a:latin typeface="Akrobat ExtraBold" pitchFamily="50" charset="-52"/>
                <a:cs typeface="Arial" panose="020B0604020202020204" pitchFamily="34" charset="0"/>
              </a:rPr>
              <a:t>млн грн</a:t>
            </a:r>
            <a:endParaRPr lang="ru-RU" sz="2800" b="1" dirty="0">
              <a:solidFill>
                <a:schemeClr val="bg1"/>
              </a:solidFill>
              <a:latin typeface="Akrobat ExtraBold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3" grpId="0"/>
      <p:bldP spid="22" grpId="0"/>
      <p:bldP spid="23" grpId="0"/>
      <p:bldP spid="24" grpId="0"/>
      <p:bldP spid="25" grpId="0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2515865"/>
            <a:ext cx="8839200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20,9 млн грн </a:t>
            </a:r>
            <a:r>
              <a:rPr lang="uk-UA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uk-UA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реконструкція двох вузлів знезараження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на насосних водопровідних станціях;</a:t>
            </a:r>
            <a:endParaRPr lang="uk-UA" b="1" smtClean="0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8,9 </a:t>
            </a:r>
            <a:r>
              <a:rPr lang="uk-UA" sz="3200" b="1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млн </a:t>
            </a:r>
            <a:r>
              <a:rPr lang="uk-UA" sz="32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грн </a:t>
            </a:r>
            <a:r>
              <a:rPr lang="uk-UA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початок </a:t>
            </a:r>
            <a:r>
              <a:rPr lang="uk-UA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реконструкції одного резервуару чистої </a:t>
            </a:r>
            <a:r>
              <a:rPr lang="uk-UA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води;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15,8 </a:t>
            </a:r>
            <a:r>
              <a:rPr lang="uk-UA" sz="3200" b="1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млн </a:t>
            </a:r>
            <a:r>
              <a:rPr lang="uk-UA" sz="32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грн </a:t>
            </a:r>
            <a:r>
              <a:rPr lang="uk-UA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– реконструкція </a:t>
            </a:r>
            <a:r>
              <a:rPr lang="uk-UA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розподільчого пристрою КНС «Оболонь</a:t>
            </a:r>
            <a:r>
              <a:rPr lang="uk-UA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uk-UA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b="1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51,2 </a:t>
            </a:r>
            <a:r>
              <a:rPr lang="uk-UA" sz="3200" b="1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млн грн</a:t>
            </a:r>
            <a:r>
              <a:rPr lang="uk-UA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– реконструкція </a:t>
            </a:r>
            <a:r>
              <a:rPr lang="uk-UA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шести каналізаційних </a:t>
            </a:r>
            <a:r>
              <a:rPr lang="uk-UA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колекторів</a:t>
            </a:r>
            <a:r>
              <a:rPr lang="uk-UA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uk-UA" b="1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9,3 </a:t>
            </a:r>
            <a:r>
              <a:rPr lang="uk-UA" sz="3200" b="1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млн </a:t>
            </a:r>
            <a:r>
              <a:rPr lang="uk-UA" sz="32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грн </a:t>
            </a:r>
            <a:r>
              <a:rPr lang="uk-UA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– реконструкція віадука;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13,7 </a:t>
            </a:r>
            <a:r>
              <a:rPr lang="uk-UA" sz="3200" b="1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млн </a:t>
            </a:r>
            <a:r>
              <a:rPr lang="uk-UA" sz="32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грн </a:t>
            </a:r>
            <a:r>
              <a:rPr lang="uk-UA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– будівництво </a:t>
            </a:r>
            <a:r>
              <a:rPr lang="uk-UA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перемички камери переключення </a:t>
            </a:r>
            <a:r>
              <a:rPr lang="uk-UA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ГМКК.</a:t>
            </a:r>
            <a:endParaRPr lang="uk-UA" b="1" dirty="0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-1" y="1153100"/>
            <a:ext cx="8839200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uk-UA" sz="2800" b="1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Напрямок «Капітальне будівництво»</a:t>
            </a:r>
          </a:p>
          <a:p>
            <a:pPr indent="450215" algn="ctr">
              <a:spcAft>
                <a:spcPts val="800"/>
              </a:spcAft>
            </a:pPr>
            <a:r>
              <a:rPr lang="uk-UA" sz="2800" b="1" i="1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Будівельні </a:t>
            </a:r>
            <a:r>
              <a:rPr lang="uk-UA" sz="2800" b="1" i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роботи:</a:t>
            </a:r>
            <a:endParaRPr lang="uk-UA" sz="2400" b="1" dirty="0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1906250"/>
            <a:ext cx="8839200" cy="662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18,8 млн грн </a:t>
            </a:r>
            <a:r>
              <a:rPr lang="ru-RU" sz="2400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36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погашення основної суми запозичень по </a:t>
            </a:r>
            <a:r>
              <a:rPr lang="ru-RU" b="1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субкредитному </a:t>
            </a:r>
            <a:r>
              <a:rPr lang="ru-RU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договору.</a:t>
            </a:r>
            <a:endParaRPr lang="ru-RU" b="1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-1" y="122045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ts val="2000"/>
              </a:lnSpc>
              <a:spcAft>
                <a:spcPts val="800"/>
              </a:spcAft>
            </a:pPr>
            <a:r>
              <a:rPr lang="ru-RU" sz="2400" b="1" smtClean="0">
                <a:solidFill>
                  <a:srgbClr val="00B05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Проект розвитку міської інфраструктури-2 </a:t>
            </a:r>
          </a:p>
          <a:p>
            <a:pPr indent="450215" algn="ctr">
              <a:lnSpc>
                <a:spcPts val="2000"/>
              </a:lnSpc>
              <a:spcAft>
                <a:spcPts val="800"/>
              </a:spcAft>
            </a:pPr>
            <a:r>
              <a:rPr lang="ru-RU" sz="2400" b="1" smtClean="0">
                <a:solidFill>
                  <a:srgbClr val="00B05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(позика Світового банку):</a:t>
            </a:r>
            <a:endParaRPr lang="ru-RU" sz="2400" b="1">
              <a:solidFill>
                <a:srgbClr val="00B050"/>
              </a:solidFill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82065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2400" b="1">
                <a:solidFill>
                  <a:srgbClr val="00B05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Очікуваний обсяг надходження позичкових коштів у 2019 році: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3400" y="3429000"/>
            <a:ext cx="88392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14,3 млн </a:t>
            </a:r>
            <a:r>
              <a:rPr lang="ru-RU" sz="28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грн </a:t>
            </a:r>
            <a:r>
              <a:rPr lang="ru-RU" sz="2400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36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реконструкція І-го підйому </a:t>
            </a:r>
            <a:r>
              <a:rPr lang="ru-RU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ДВС;</a:t>
            </a:r>
            <a:endParaRPr lang="ru-RU" sz="1400" b="1" smtClean="0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4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6,9 млн </a:t>
            </a:r>
            <a:r>
              <a:rPr lang="ru-RU" sz="28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грн </a:t>
            </a:r>
            <a:r>
              <a:rPr lang="ru-RU" sz="2400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36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модернізація підвищувальних </a:t>
            </a:r>
            <a:r>
              <a:rPr lang="ru-RU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насосних станцій.</a:t>
            </a:r>
            <a:endParaRPr lang="uk-UA" sz="2000" b="1" smtClean="0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  <a:spcAft>
                <a:spcPts val="0"/>
              </a:spcAft>
            </a:pPr>
            <a:endParaRPr lang="ru-RU" sz="2000" b="1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200" y="464945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2400" b="1">
                <a:solidFill>
                  <a:srgbClr val="00B05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Проектні </a:t>
            </a:r>
            <a:r>
              <a:rPr lang="ru-RU" sz="2400" b="1" smtClean="0">
                <a:solidFill>
                  <a:srgbClr val="00B05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роботи:</a:t>
            </a:r>
            <a:endParaRPr lang="ru-RU" sz="2400" b="1">
              <a:solidFill>
                <a:srgbClr val="00B050"/>
              </a:solidFill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3400" y="5106650"/>
            <a:ext cx="883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2,5 млн </a:t>
            </a:r>
            <a:r>
              <a:rPr lang="ru-RU" sz="28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грн </a:t>
            </a:r>
            <a:r>
              <a:rPr lang="ru-RU" sz="1600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4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реконструкція каналізаційного </a:t>
            </a:r>
            <a:r>
              <a:rPr lang="ru-RU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колектору;</a:t>
            </a:r>
            <a:endParaRPr lang="ru-RU" sz="1400" b="1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1,8 млн </a:t>
            </a:r>
            <a:r>
              <a:rPr lang="ru-RU" sz="28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грн </a:t>
            </a:r>
            <a:r>
              <a:rPr lang="ru-RU" sz="1600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400" b="1" smtClean="0">
                <a:solidFill>
                  <a:srgbClr val="0070C0"/>
                </a:solidFill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реконструкція ДнВС та ДВС з впровадженням </a:t>
            </a:r>
            <a:r>
              <a:rPr lang="ru-RU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технології очистки </a:t>
            </a:r>
            <a:r>
              <a:rPr lang="ru-RU" b="1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промивних </a:t>
            </a:r>
            <a:r>
              <a:rPr lang="ru-RU" b="1" smtClean="0">
                <a:latin typeface="Akrobat Bold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вод.</a:t>
            </a:r>
            <a:endParaRPr lang="uk-UA" b="1" smtClean="0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1400" b="1"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7" grpId="0"/>
      <p:bldP spid="29" grpId="0"/>
      <p:bldP spid="13" grpId="0"/>
      <p:bldP spid="14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143000"/>
            <a:ext cx="815393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Реконструкція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вузла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знезараження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насосній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водопровідній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станції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krobat Bold" pitchFamily="50" charset="-52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latin typeface="Akrobat Bold" pitchFamily="50" charset="-52"/>
              </a:rPr>
              <a:t>Виноградар</a:t>
            </a:r>
            <a:r>
              <a:rPr lang="ru-RU" sz="2400" b="1" dirty="0" smtClean="0">
                <a:solidFill>
                  <a:srgbClr val="002060"/>
                </a:solidFill>
                <a:latin typeface="Akrobat Bold" pitchFamily="50" charset="-52"/>
              </a:rPr>
              <a:t>-І» 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по просп. Г. </a:t>
            </a:r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Гонгадзе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, </a:t>
            </a:r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9-б </a:t>
            </a:r>
          </a:p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в </a:t>
            </a:r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Подільському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районі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 м. </a:t>
            </a:r>
            <a:r>
              <a:rPr lang="ru-RU" sz="2400" b="1" dirty="0" err="1">
                <a:solidFill>
                  <a:srgbClr val="002060"/>
                </a:solidFill>
                <a:latin typeface="Akrobat Bold" pitchFamily="50" charset="-52"/>
              </a:rPr>
              <a:t>Києва</a:t>
            </a:r>
            <a:r>
              <a:rPr lang="ru-RU" sz="2400" b="1" dirty="0">
                <a:solidFill>
                  <a:srgbClr val="002060"/>
                </a:solidFill>
                <a:latin typeface="Akrobat Bold" pitchFamily="50" charset="-52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sz="2000" dirty="0" smtClean="0">
              <a:solidFill>
                <a:srgbClr val="002060"/>
              </a:solidFill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2060"/>
              </a:solidFill>
              <a:latin typeface="Akrobat Bold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22860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40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13,3 млн </a:t>
            </a:r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грн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altLang="ru-RU" sz="2800" b="1" smtClean="0">
                <a:solidFill>
                  <a:srgbClr val="962543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фінансовий </a:t>
            </a:r>
            <a:r>
              <a:rPr lang="uk-UA" altLang="ru-RU" sz="2800" b="1">
                <a:latin typeface="Akrobat ExtraBold" pitchFamily="50" charset="-52"/>
                <a:cs typeface="Arial" panose="020B0604020202020204" pitchFamily="34" charset="0"/>
              </a:rPr>
              <a:t>план на </a:t>
            </a:r>
            <a:r>
              <a:rPr lang="uk-UA" altLang="ru-RU" sz="3200" b="1">
                <a:latin typeface="Akrobat ExtraBold" pitchFamily="50" charset="-52"/>
                <a:cs typeface="Arial" panose="020B0604020202020204" pitchFamily="34" charset="0"/>
              </a:rPr>
              <a:t>2019 </a:t>
            </a:r>
            <a:endParaRPr lang="ru-RU" sz="3200">
              <a:latin typeface="Akrobat ExtraBold" pitchFamily="50" charset="-52"/>
            </a:endParaRPr>
          </a:p>
        </p:txBody>
      </p:sp>
      <p:pic>
        <p:nvPicPr>
          <p:cNvPr id="1026" name="Picture 2" descr="E:\Єфімова\Презентации Громадські слухання\Виноградар - І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10867" r="5901" b="24195"/>
          <a:stretch/>
        </p:blipFill>
        <p:spPr bwMode="auto">
          <a:xfrm>
            <a:off x="558800" y="3276600"/>
            <a:ext cx="5201720" cy="3107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4030" y="3583291"/>
            <a:ext cx="3505200" cy="2588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42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143000"/>
            <a:ext cx="8153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Реконструкція вузла знезараження на насосній водопровідній станції «Мінська» по вул. Мінське шосе, 30 </a:t>
            </a:r>
            <a:endParaRPr lang="ru-RU" sz="2400" b="1" smtClean="0">
              <a:solidFill>
                <a:srgbClr val="002060"/>
              </a:solidFill>
              <a:latin typeface="Akrobat Bold" pitchFamily="50" charset="-52"/>
            </a:endParaRPr>
          </a:p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в 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Оболонському районі м. Києва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23622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40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7,7 млн </a:t>
            </a:r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грн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altLang="ru-RU" sz="2800" b="1" smtClean="0">
                <a:solidFill>
                  <a:srgbClr val="962543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фінансовий план на </a:t>
            </a:r>
            <a:r>
              <a:rPr lang="uk-UA" altLang="ru-RU" sz="3200" b="1" smtClean="0">
                <a:latin typeface="Akrobat ExtraBold" pitchFamily="50" charset="-52"/>
                <a:cs typeface="Arial" panose="020B0604020202020204" pitchFamily="34" charset="0"/>
              </a:rPr>
              <a:t>2019 </a:t>
            </a:r>
            <a:endParaRPr lang="ru-RU" sz="3200">
              <a:latin typeface="Akrobat ExtraBold" pitchFamily="50" charset="-52"/>
            </a:endParaRPr>
          </a:p>
        </p:txBody>
      </p:sp>
      <p:pic>
        <p:nvPicPr>
          <p:cNvPr id="2050" name="Picture 2" descr="E:\Єфімова\Презентации Громадські слухання\Мінське шосе 30 НВС Мінськ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9" t="29516" r="12472" b="6185"/>
          <a:stretch/>
        </p:blipFill>
        <p:spPr bwMode="auto">
          <a:xfrm>
            <a:off x="3581400" y="3233911"/>
            <a:ext cx="5194096" cy="3192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519" y="3416241"/>
            <a:ext cx="3542634" cy="2900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29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066800"/>
            <a:ext cx="8153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Реконструкція резервуару чистої води насосної станції «НВС-ІІ» </a:t>
            </a:r>
            <a:endParaRPr lang="ru-RU" sz="2400" b="1" smtClean="0">
              <a:solidFill>
                <a:srgbClr val="002060"/>
              </a:solidFill>
              <a:latin typeface="Akrobat Bold" pitchFamily="50" charset="-52"/>
            </a:endParaRPr>
          </a:p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по вул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. Дніпроводська, 1-а </a:t>
            </a:r>
            <a:endParaRPr lang="ru-RU" sz="2400" b="1" smtClean="0">
              <a:solidFill>
                <a:srgbClr val="002060"/>
              </a:solidFill>
              <a:latin typeface="Akrobat Bold" pitchFamily="50" charset="-52"/>
            </a:endParaRPr>
          </a:p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в </a:t>
            </a:r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Оболонському районі м. Києва. Коригування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22098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40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8,9 млн </a:t>
            </a:r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грн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altLang="ru-RU" sz="2800" b="1" smtClean="0">
                <a:solidFill>
                  <a:srgbClr val="962543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фінансовий план на </a:t>
            </a:r>
            <a:r>
              <a:rPr lang="uk-UA" altLang="ru-RU" sz="3200" b="1" smtClean="0">
                <a:latin typeface="Akrobat ExtraBold" pitchFamily="50" charset="-52"/>
                <a:cs typeface="Arial" panose="020B0604020202020204" pitchFamily="34" charset="0"/>
              </a:rPr>
              <a:t>2019 </a:t>
            </a:r>
            <a:endParaRPr lang="ru-RU" sz="3200">
              <a:latin typeface="Akrobat ExtraBold" pitchFamily="50" charset="-52"/>
            </a:endParaRPr>
          </a:p>
        </p:txBody>
      </p:sp>
      <p:pic>
        <p:nvPicPr>
          <p:cNvPr id="3074" name="Picture 2" descr="E:\Єфімова\Презентации Громадські слухання\Дніпроводська 1а НВС ІІ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1" t="18413" b="10302"/>
          <a:stretch/>
        </p:blipFill>
        <p:spPr bwMode="auto">
          <a:xfrm>
            <a:off x="500580" y="3211286"/>
            <a:ext cx="4967677" cy="3231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59" y="3106372"/>
            <a:ext cx="2656114" cy="2231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87" y="4827213"/>
            <a:ext cx="2188029" cy="185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462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219200"/>
            <a:ext cx="8153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>
                <a:solidFill>
                  <a:srgbClr val="002060"/>
                </a:solidFill>
                <a:latin typeface="Akrobat Bold" pitchFamily="50" charset="-52"/>
              </a:rPr>
              <a:t>Реконструкція РУ-0,4кВ РП-252 КНС «Оболонь»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18288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40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15,8 млн </a:t>
            </a:r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грн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altLang="ru-RU" sz="2800" b="1" smtClean="0">
                <a:solidFill>
                  <a:srgbClr val="962543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фінансовий план на </a:t>
            </a:r>
            <a:r>
              <a:rPr lang="uk-UA" altLang="ru-RU" sz="3200" b="1" smtClean="0">
                <a:latin typeface="Akrobat ExtraBold" pitchFamily="50" charset="-52"/>
                <a:cs typeface="Arial" panose="020B0604020202020204" pitchFamily="34" charset="0"/>
              </a:rPr>
              <a:t>2019 </a:t>
            </a:r>
            <a:endParaRPr lang="ru-RU" sz="3200">
              <a:latin typeface="Akrobat ExtraBold" pitchFamily="50" charset="-52"/>
            </a:endParaRPr>
          </a:p>
        </p:txBody>
      </p:sp>
      <p:pic>
        <p:nvPicPr>
          <p:cNvPr id="4098" name="Picture 2" descr="E:\Єфімова\Презентации Громадські слухання\КНС Оболонь РУ 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19913" b="23325"/>
          <a:stretch/>
        </p:blipFill>
        <p:spPr bwMode="auto">
          <a:xfrm>
            <a:off x="2743200" y="3048000"/>
            <a:ext cx="6157686" cy="3485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2409371" cy="1807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4731978"/>
            <a:ext cx="2608943" cy="1897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15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1" name="Капля 6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62" name="Капля 6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solidFill>
            <a:srgbClr val="F9F9F9"/>
          </a:soli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66702"/>
            <a:ext cx="369380" cy="3642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3643"/>
            <a:ext cx="6181444" cy="41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143000"/>
            <a:ext cx="8153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Реконструкція віадука (4 нитки сталевого трубопроводу </a:t>
            </a:r>
          </a:p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Ду 1400 мм) через річку Либідь між КК 11 та КК 11а БСА </a:t>
            </a:r>
          </a:p>
          <a:p>
            <a:pPr algn="ctr" fontAlgn="ctr"/>
            <a:r>
              <a:rPr lang="ru-RU" sz="2400" b="1" smtClean="0">
                <a:solidFill>
                  <a:srgbClr val="002060"/>
                </a:solidFill>
                <a:latin typeface="Akrobat Bold" pitchFamily="50" charset="-52"/>
              </a:rPr>
              <a:t>по вул. Промисловій, 7/5 у Голосіївському районі м. Києва</a:t>
            </a:r>
            <a:endParaRPr lang="ru-RU" sz="2400" b="1">
              <a:solidFill>
                <a:srgbClr val="002060"/>
              </a:solidFill>
              <a:latin typeface="Akrobat Bold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22860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4000" b="1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9,3 млн </a:t>
            </a:r>
            <a:r>
              <a:rPr lang="uk-UA" altLang="ru-RU" sz="4000" b="1" smtClean="0">
                <a:solidFill>
                  <a:srgbClr val="0070C0"/>
                </a:solidFill>
                <a:latin typeface="Akrobat ExtraBold" pitchFamily="50" charset="-52"/>
                <a:cs typeface="Arial" panose="020B0604020202020204" pitchFamily="34" charset="0"/>
              </a:rPr>
              <a:t>грн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-</a:t>
            </a:r>
            <a:r>
              <a:rPr lang="uk-UA" altLang="ru-RU" sz="2800" b="1" smtClean="0">
                <a:solidFill>
                  <a:srgbClr val="962543"/>
                </a:solidFill>
                <a:latin typeface="Akrobat ExtraBold" pitchFamily="50" charset="-52"/>
                <a:cs typeface="Arial" panose="020B0604020202020204" pitchFamily="34" charset="0"/>
              </a:rPr>
              <a:t> </a:t>
            </a:r>
            <a:r>
              <a:rPr lang="uk-UA" altLang="ru-RU" sz="2800" b="1" smtClean="0">
                <a:latin typeface="Akrobat ExtraBold" pitchFamily="50" charset="-52"/>
                <a:cs typeface="Arial" panose="020B0604020202020204" pitchFamily="34" charset="0"/>
              </a:rPr>
              <a:t>фінансовий план на </a:t>
            </a:r>
            <a:r>
              <a:rPr lang="uk-UA" altLang="ru-RU" sz="3200" b="1" smtClean="0">
                <a:latin typeface="Akrobat ExtraBold" pitchFamily="50" charset="-52"/>
                <a:cs typeface="Arial" panose="020B0604020202020204" pitchFamily="34" charset="0"/>
              </a:rPr>
              <a:t>2019 </a:t>
            </a:r>
            <a:endParaRPr lang="ru-RU" sz="3200">
              <a:latin typeface="Akrobat ExtraBold" pitchFamily="50" charset="-52"/>
            </a:endParaRPr>
          </a:p>
        </p:txBody>
      </p:sp>
      <p:pic>
        <p:nvPicPr>
          <p:cNvPr id="3075" name="Picture 3" descr="E:\Єфімова\Презентации Громадські слухання\Віадук Промислова 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4" b="15182"/>
          <a:stretch/>
        </p:blipFill>
        <p:spPr bwMode="auto">
          <a:xfrm>
            <a:off x="315890" y="3276600"/>
            <a:ext cx="5802248" cy="3318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61" y="4626517"/>
            <a:ext cx="1955800" cy="2131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36" y="3056669"/>
            <a:ext cx="1881305" cy="2210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069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62" grpId="0" animBg="1"/>
      <p:bldP spid="8" grpId="0"/>
      <p:bldP spid="10" grpId="0"/>
    </p:bldLst>
  </p:timing>
</p:sld>
</file>

<file path=ppt/theme/theme1.xml><?xml version="1.0" encoding="utf-8"?>
<a:theme xmlns:a="http://schemas.openxmlformats.org/drawingml/2006/main" name="KV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KVK</Template>
  <TotalTime>9849</TotalTime>
  <Words>794</Words>
  <Application>Microsoft Office PowerPoint</Application>
  <PresentationFormat>Экран (4:3)</PresentationFormat>
  <Paragraphs>125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KVK</vt:lpstr>
      <vt:lpstr>Презентация PowerPoint</vt:lpstr>
      <vt:lpstr>287,4 млн грн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Наталія Вікторівна Іваненчук</dc:creator>
  <cp:lastModifiedBy>Богдана Олександрівна Єфімова</cp:lastModifiedBy>
  <cp:revision>721</cp:revision>
  <cp:lastPrinted>2018-09-18T11:54:12Z</cp:lastPrinted>
  <dcterms:created xsi:type="dcterms:W3CDTF">1601-01-01T00:00:00Z</dcterms:created>
  <dcterms:modified xsi:type="dcterms:W3CDTF">2018-09-18T11:58:58Z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